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74" r:id="rId25"/>
    <p:sldId id="27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A0CC44-9818-4768-A814-A7FF6D488E6D}">
  <a:tblStyle styleId="{1CA0CC44-9818-4768-A814-A7FF6D488E6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v-S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v-SE" sz="1300">
                <a:solidFill>
                  <a:schemeClr val="lt2"/>
                </a:solidFill>
              </a:rPr>
              <a:t>‹#›</a:t>
            </a:fld>
            <a:endParaRPr lang="sv-SE" sz="13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v.wikipedia.org/wiki/IOS" TargetMode="External"/><Relationship Id="rId3" Type="http://schemas.openxmlformats.org/officeDocument/2006/relationships/hyperlink" Target="https://sv.wikipedia.org/wiki/Fil_(data)" TargetMode="External"/><Relationship Id="rId7" Type="http://schemas.openxmlformats.org/officeDocument/2006/relationships/hyperlink" Target="https://sv.wikipedia.org/wiki/Operativsystem" TargetMode="External"/><Relationship Id="rId2" Type="http://schemas.openxmlformats.org/officeDocument/2006/relationships/hyperlink" Target="https://sv.wikipedia.org/wiki/Datormol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v.wikipedia.org/wiki/Fildelning" TargetMode="External"/><Relationship Id="rId11" Type="http://schemas.openxmlformats.org/officeDocument/2006/relationships/hyperlink" Target="https://sv.wikipedia.org/wiki/Android_(operativsystem)" TargetMode="External"/><Relationship Id="rId5" Type="http://schemas.openxmlformats.org/officeDocument/2006/relationships/hyperlink" Target="https://sv.wikipedia.org/wiki/S%C3%A4kerhetskopiering" TargetMode="External"/><Relationship Id="rId10" Type="http://schemas.openxmlformats.org/officeDocument/2006/relationships/hyperlink" Target="https://sv.wikipedia.org/wiki/OS_X" TargetMode="External"/><Relationship Id="rId4" Type="http://schemas.openxmlformats.org/officeDocument/2006/relationships/hyperlink" Target="https://sv.wikipedia.org/wiki/Internet" TargetMode="External"/><Relationship Id="rId9" Type="http://schemas.openxmlformats.org/officeDocument/2006/relationships/hyperlink" Target="https://sv.wikipedia.org/wiki/Microsoft_Windo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v.wikipedia.org/wiki/Operativsystem" TargetMode="External"/><Relationship Id="rId13" Type="http://schemas.openxmlformats.org/officeDocument/2006/relationships/hyperlink" Target="https://sv.wikipedia.org/wiki/Kindle" TargetMode="External"/><Relationship Id="rId3" Type="http://schemas.openxmlformats.org/officeDocument/2006/relationships/hyperlink" Target="https://sv.wikipedia.org/wiki/Datormoln" TargetMode="External"/><Relationship Id="rId7" Type="http://schemas.openxmlformats.org/officeDocument/2006/relationships/hyperlink" Target="https://sv.wikipedia.org/wiki/Fildelning" TargetMode="External"/><Relationship Id="rId12" Type="http://schemas.openxmlformats.org/officeDocument/2006/relationships/hyperlink" Target="https://sv.wikipedia.org/wiki/OS_X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v.wikipedia.org/wiki/S%C3%A4kerhetskopiering" TargetMode="External"/><Relationship Id="rId11" Type="http://schemas.openxmlformats.org/officeDocument/2006/relationships/hyperlink" Target="https://sv.wikipedia.org/wiki/Blackberry" TargetMode="External"/><Relationship Id="rId5" Type="http://schemas.openxmlformats.org/officeDocument/2006/relationships/hyperlink" Target="https://sv.wikipedia.org/wiki/Internet" TargetMode="External"/><Relationship Id="rId15" Type="http://schemas.openxmlformats.org/officeDocument/2006/relationships/hyperlink" Target="https://sv.wikipedia.org/wiki/Android_(operativsystem)" TargetMode="External"/><Relationship Id="rId10" Type="http://schemas.openxmlformats.org/officeDocument/2006/relationships/hyperlink" Target="https://sv.wikipedia.org/wiki/Microsoft_Windows" TargetMode="External"/><Relationship Id="rId4" Type="http://schemas.openxmlformats.org/officeDocument/2006/relationships/hyperlink" Target="https://sv.wikipedia.org/wiki/Fil_(data)" TargetMode="External"/><Relationship Id="rId9" Type="http://schemas.openxmlformats.org/officeDocument/2006/relationships/hyperlink" Target="https://sv.wikipedia.org/wiki/IOS" TargetMode="External"/><Relationship Id="rId14" Type="http://schemas.openxmlformats.org/officeDocument/2006/relationships/hyperlink" Target="https://sv.wikipedia.org/wiki/Linu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ki79wQGh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-AOXICrKXUg" TargetMode="External"/><Relationship Id="rId5" Type="http://schemas.openxmlformats.org/officeDocument/2006/relationships/hyperlink" Target="https://www.youtube.com/watch?v=ECvI3dazG60" TargetMode="External"/><Relationship Id="rId4" Type="http://schemas.openxmlformats.org/officeDocument/2006/relationships/hyperlink" Target="https://www.youtube.com/watch?v=l7Kh8bVklM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415611" y="2122091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/>
              <a:t>Jämförelse av</a:t>
            </a:r>
          </a:p>
          <a:p>
            <a:pPr lvl="0">
              <a:spcBef>
                <a:spcPts val="0"/>
              </a:spcBef>
              <a:buNone/>
            </a:pPr>
            <a:r>
              <a:rPr lang="sv-SE" b="1"/>
              <a:t>filöverföringstjänster</a:t>
            </a:r>
          </a:p>
          <a:p>
            <a:pPr lvl="0">
              <a:spcBef>
                <a:spcPts val="0"/>
              </a:spcBef>
              <a:buNone/>
            </a:pPr>
            <a:r>
              <a:rPr lang="sv-SE"/>
              <a:t>på nätet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8200" y="1287625"/>
            <a:ext cx="7317900" cy="48891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000" dirty="0"/>
              <a:t>Man går in på wetransfer.com och kommer direkt till gratis tjänsten för filuppladdning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000" dirty="0"/>
              <a:t>Gränssnittet känns enkelt och tydligt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000" dirty="0" err="1"/>
              <a:t>Appar</a:t>
            </a:r>
            <a:r>
              <a:rPr lang="sv-SE" sz="2000" dirty="0"/>
              <a:t> - Man måste använda </a:t>
            </a:r>
            <a:r>
              <a:rPr lang="sv-SE" sz="2000" dirty="0" err="1"/>
              <a:t>appar</a:t>
            </a:r>
            <a:r>
              <a:rPr lang="sv-SE" sz="2000" dirty="0"/>
              <a:t> om man vill flytta filer från mobil eller padda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000" dirty="0"/>
              <a:t>Det tog 85 sekunder att ladda upp en film (1,45 GB) i Google </a:t>
            </a:r>
            <a:r>
              <a:rPr lang="sv-SE" sz="2000" dirty="0" err="1"/>
              <a:t>Chrome</a:t>
            </a:r>
            <a:r>
              <a:rPr lang="sv-SE" sz="2000" dirty="0"/>
              <a:t> på dator (1000/1000 nät) - 18 MB/s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000" dirty="0"/>
              <a:t>Det tog 41 sekunder att ladda ner en film (1,45 GB) i Google </a:t>
            </a:r>
            <a:r>
              <a:rPr lang="sv-SE" sz="2000" dirty="0" err="1"/>
              <a:t>Chrome</a:t>
            </a:r>
            <a:r>
              <a:rPr lang="sv-SE" sz="2000" dirty="0"/>
              <a:t> på dator (1000/1000 nät)  - 37 MB/s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000" dirty="0"/>
              <a:t>Det tog 7 sekunder att ladda upp en film (48 MB) </a:t>
            </a:r>
            <a:r>
              <a:rPr lang="sv-SE" sz="2000" dirty="0" err="1"/>
              <a:t>mha</a:t>
            </a:r>
            <a:r>
              <a:rPr lang="sv-SE" sz="2000" dirty="0"/>
              <a:t> mobil </a:t>
            </a:r>
            <a:r>
              <a:rPr lang="sv-SE" sz="2000" dirty="0" err="1"/>
              <a:t>appen</a:t>
            </a:r>
            <a:r>
              <a:rPr lang="sv-SE" sz="2000" dirty="0"/>
              <a:t> (5GHz </a:t>
            </a:r>
            <a:r>
              <a:rPr lang="sv-SE" sz="2000" dirty="0" err="1"/>
              <a:t>WiFi</a:t>
            </a:r>
            <a:r>
              <a:rPr lang="sv-SE" sz="2000" dirty="0"/>
              <a:t> nät, 1000/1000 nät)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000" dirty="0"/>
              <a:t>Mottagaren får ett mail med länk och kan ladda ner filen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 dirty="0" err="1">
                <a:latin typeface="Calibri"/>
                <a:ea typeface="Calibri"/>
                <a:cs typeface="Calibri"/>
                <a:sym typeface="Calibri"/>
              </a:rPr>
              <a:t>WeTransfer</a:t>
            </a:r>
            <a:endParaRPr lang="sv-SE" sz="6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9921" y="1787400"/>
            <a:ext cx="3679699" cy="39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605524" y="1573625"/>
            <a:ext cx="5713500" cy="507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 typer av filer kan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överföras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kan inte titta på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några filer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utan att först ladda hem den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Enkelt gränssnitt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WeTransfer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Free kanske mindre lämplig för okomp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rimerad 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pga max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överförings filstorlek är begränsad till 2GB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WeTransfer Plus kostar €12/månad eller €120/år och tillåter filstorlekar på upp till 20 GB, och lagring av upp till 100 GB</a:t>
            </a:r>
          </a:p>
          <a:p>
            <a:pPr marR="0" lvl="0" algn="l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27" name="Shape 127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WeTransfer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8975" y="1975999"/>
            <a:ext cx="4726424" cy="28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838200" y="1287625"/>
            <a:ext cx="7317900" cy="48891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Man går in på weshare.me och kommer direkt till gratis tjänsten för filuppladdning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Gränssnittet känns enkelt och tydligt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Appar - Saknas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355 sekunder att ladda upp en film (1,45 GB) i Google Chrome på dator (1000/1000 nät) - 4,3 MB/s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Gratis nerladdnings hastighet på dator (1000/1000 nät)  - 732,4 KBps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9 sekunder att ladda upp en film (48 MB) mha mobilen (5GHz WiFi nät, 1000/1000 nät)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Du får en länk som du kan klistra in i ett email och skicka till mottagaren (som sen kan ladda ner filen)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WeShare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3825" y="1748375"/>
            <a:ext cx="2179799" cy="7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1841" y="2743200"/>
            <a:ext cx="3683750" cy="178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1605524" y="1573625"/>
            <a:ext cx="5713500" cy="507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 typer av filer kan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överföras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kan inte titta på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några filer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utan att först ladda hem den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Enkelt gränssnitt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WeShare Fr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fungerar även för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okomp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rimerad då den tillåter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överförings filstorlek på upp till 10GB och lagring av upp till 53 GB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WeShare Premium kostar $6/vecka eller $8/månad eller $23/år och tillåter filstorlekar på upp till 50 GB, och lagring av upp till 150 GB</a:t>
            </a:r>
          </a:p>
          <a:p>
            <a:pPr marR="0" lvl="0" algn="l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2" name="Shape 142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WeShare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2524" y="1649999"/>
            <a:ext cx="4652875" cy="40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38200" y="1287625"/>
            <a:ext cx="10167600" cy="50973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Man går in och registrerar sig på https://www.hightail.com/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Gränssnittet går relativt snabbt att lära sig.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Webbsida för PC. Appar för Android och IOS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50 sekunder att ladda upp en film med storleken 144 MB i Google Chrome på dator (100/100 Mbit/sek nät) - 2,8 MB/s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2 minuter att ladda ner en film med storleken  144 MB i Google Chrome på dator (100/100 Mbit/sek nät)  -  1,15 MB/s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104 sekunder att upp en film med storleken 144 MB i Yahoo mail client på mobil på Wifi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Mottagaren får ett mail med länk och kan ladda ner filen.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Ingen möjlighet till personliga och lösenordsskyddade länkar i gratisversionen.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Hightail Spaces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838200" y="1287625"/>
            <a:ext cx="10014900" cy="50973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Kan användas på 2 sätt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/>
              <a:t>Filöverföring.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Skapa spaces</a:t>
            </a:r>
            <a:br>
              <a:rPr lang="sv-SE"/>
            </a:br>
            <a:endParaRPr lang="sv-SE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Filöverföring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Gratisversionen: max 250 MB. Filen ligger kvar en vecka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Betalversionen: max 25 GB. 12$ x 12 eller 15$/mån</a:t>
            </a:r>
            <a:br>
              <a:rPr lang="sv-SE"/>
            </a:br>
            <a:endParaRPr lang="sv-SE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Spaces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För team där flera jobbar med mediafiler och behöver kunna versionshantera, granska, ge kommentarer och formellt godkänna.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Hightail Spaces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38200" y="1287625"/>
            <a:ext cx="10574700" cy="48891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Annan Hightail-användare kan skriva kommentarer.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Möjlighet att markera del av bild och skriva kommentar. Fungerar även för videofiler.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Hightail Spaces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75" y="2706950"/>
            <a:ext cx="9127473" cy="38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71600" y="1287625"/>
            <a:ext cx="10698300" cy="5239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Bra för team, där man vill ha möjlighet att kunna granska och kommentera bilder/filmer, samt godkänna dessa. Detta kräver dock att alla har Hightail.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Möjlighet att lägga in nya versioner, och ha kvar de gamla.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Koppling till Dropbox, Google Drive och OneDrive.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Preview av vanliga media-filtyper i webbläsaren och möjlighet till nedladdning.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Delning och nedladdning fungerar för alla typer av filer.</a:t>
            </a:r>
            <a:br>
              <a:rPr lang="sv-SE" sz="2400"/>
            </a:br>
            <a:endParaRPr lang="sv-SE"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(Gratis) IOS-appen skiljer sig från Webbversionen och Android-appen. Är endast en app att skicka/ta emot filer med. I gratisversion ligger filerna kvar en vecka. I betal-versionerna kan man bestämma hur länge filerna ligger kvar.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För 109 kr/mån kan man dela 2GB, och lagra säkert 5GB i 30 dagar.  169 kr/mån ger obegränsat lagringsutrymme, men bara 2GB att dela.  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Hightail Spaces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38200" y="1287625"/>
            <a:ext cx="7911300" cy="48891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Man går in på drive.google.com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Gränssnittet känns enkelt och tydligt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Appar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x:xx att ladda upp en film med storleken xxxx MB i Google Chrome på dator (100/100 Mbit/sek nät) - 10 MB/s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x:xx att ladda ner en film med storleken xxxxMB i Google Chrome på dator (100/100 Mbit/sek nät)  - 10 MB/s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6 sekunder att upp en film med storleken 49 MB i Google Chrome på mobil på Wifi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Mottagaren får ett mail med länk och kan ladda ner filen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Google Drive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194480" y="170280"/>
            <a:ext cx="9143640" cy="1117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sv-SE" sz="6000" b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Google drive</a:t>
            </a:r>
            <a:endParaRPr lang="sv-SE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545120" y="16563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sv-SE" sz="3200" b="1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drive</a:t>
            </a: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är en 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molntjänst</a:t>
            </a: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med tillhörande klientmjukvara som erbjuder lagringsutrymme av 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datorfiler</a:t>
            </a: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över 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internet</a:t>
            </a: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Utrymmet kan exempelvis användas för 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5"/>
              </a:rPr>
              <a:t>säkerhetskopiering</a:t>
            </a: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eller som en delad resurs för 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6"/>
              </a:rPr>
              <a:t>fildelning</a:t>
            </a: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Den finns både som gratis- och betaltjänst, där den avgörande skillnaden främst är mängden tillgängligt lagringsutrymme online. Mjukvaran för tjänsten är gratis att ladda ned, och finns för 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7"/>
              </a:rPr>
              <a:t>operativsystemen</a:t>
            </a: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8"/>
              </a:rPr>
              <a:t>IOS</a:t>
            </a: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9"/>
              </a:rPr>
              <a:t>Windows</a:t>
            </a: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0"/>
              </a:rPr>
              <a:t>OS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0"/>
              </a:rPr>
              <a:t> X</a:t>
            </a: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samt </a:t>
            </a:r>
            <a:r>
              <a:rPr lang="sv-SE" sz="3200" b="0" u="sng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1"/>
              </a:rPr>
              <a:t>Android</a:t>
            </a:r>
            <a:endParaRPr lang="sv-SE" sz="32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379532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/>
              <a:t>Frågeställning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-698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</a:pPr>
            <a:r>
              <a:rPr lang="sv-SE" sz="3200"/>
              <a:t>Vad finns det för filöverföringstjänster för Video på nätet?        </a:t>
            </a:r>
          </a:p>
          <a:p>
            <a:pPr marL="0" marR="0" lvl="0" indent="-698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</a:pPr>
            <a:endParaRPr sz="3200"/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Vad erbjuder tjänsten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Behöver man skapa ett konto, är det gratis, hur stor fil får man lagra?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Finns det några begränsningar vilka format man får lagra?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Hur länge finns delad fil tillgänglig?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Hur snabb är upp och nedladdning?</a:t>
            </a:r>
            <a:br>
              <a:rPr lang="sv-SE" sz="2400"/>
            </a:br>
            <a:r>
              <a:rPr lang="sv-SE" sz="2400"/>
              <a:t>(ange bredbandskoppling och filstorlek, helst &gt;500 MB)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Videoklipp - kan man se det på webben i en spelare utan att ladda hem?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Gränssnittet – gammalt, modernt, enkelt, webbrowser/app/program?</a:t>
            </a:r>
          </a:p>
          <a:p>
            <a:pPr marL="457200" marR="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731880" y="340200"/>
            <a:ext cx="10515240" cy="1031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v-SE" sz="6000" b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Google drive</a:t>
            </a:r>
            <a:endParaRPr lang="sv-SE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944640" y="1158840"/>
            <a:ext cx="10655280" cy="57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 går in på https://www.google.com/intl/sv_ALL/drive/ och laddar hem/skapar ett konto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 får då en google drive mapp på sin dator i vilken man lägger filer som skall delas; alla typer av filer kan delas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google drive-fil hamnar automatiskt på nätet (i molnet)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 tog nästan 2 min 47 att lagra en fil med storleken 1,93 GB (100 Mb nät) 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 delar filen med annan person genom att skicka en länk  till en email-adress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3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Mottagaren får ett mail och kan ladda ner filen, drygt 2 min 43 för 1,93 GB; Mottagaren behöver inte ha google drive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486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v-SE" sz="6000" b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Google drive</a:t>
            </a:r>
            <a:endParaRPr lang="sv-SE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605600" y="1573560"/>
            <a:ext cx="960084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36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Alla typer av filer kan lagras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36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 kan inte titta på alla filer utan att först ladda hem den, beror nog på filtypen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36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Enkelt gränssnitt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36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drive Gratis ger tillgång till 15GB 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36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drive </a:t>
            </a:r>
            <a:endParaRPr lang="sv-SE" sz="1800" b="0" strike="noStrike" spc="-1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13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16840" y="351000"/>
            <a:ext cx="10515240" cy="1073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v-SE" sz="6000" b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Google drive</a:t>
            </a:r>
            <a:endParaRPr lang="sv-SE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020600" y="1424880"/>
            <a:ext cx="10311480" cy="30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40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drive Gratis: 15 GB</a:t>
            </a:r>
            <a:endParaRPr lang="sv-SE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40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drive 100 GB: 100 GB 19 kr/mån</a:t>
            </a:r>
            <a:endParaRPr lang="sv-SE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40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drive 1 TB: 1 TB 99 kr/mån</a:t>
            </a:r>
            <a:endParaRPr lang="sv-SE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40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drive 10 TB: 10 TB 999 kr/mån</a:t>
            </a:r>
            <a:endParaRPr lang="sv-SE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v-SE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v-SE" sz="18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764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v-SE" sz="6000" b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Google</a:t>
            </a:r>
            <a:r>
              <a:rPr lang="sv-SE" sz="6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drive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https://www.youtube.com/watch?v=-AOXICrKXUg</a:t>
            </a:r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8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38200" y="311325"/>
            <a:ext cx="10515600" cy="8112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/>
              <a:t>Sammanställning</a:t>
            </a:r>
          </a:p>
        </p:txBody>
      </p:sp>
      <p:graphicFrame>
        <p:nvGraphicFramePr>
          <p:cNvPr id="180" name="Shape 180"/>
          <p:cNvGraphicFramePr/>
          <p:nvPr>
            <p:extLst>
              <p:ext uri="{D42A27DB-BD31-4B8C-83A1-F6EECF244321}">
                <p14:modId xmlns:p14="http://schemas.microsoft.com/office/powerpoint/2010/main" val="1651782570"/>
              </p:ext>
            </p:extLst>
          </p:nvPr>
        </p:nvGraphicFramePr>
        <p:xfrm>
          <a:off x="722987" y="1253346"/>
          <a:ext cx="10871175" cy="5486760"/>
        </p:xfrm>
        <a:graphic>
          <a:graphicData uri="http://schemas.openxmlformats.org/drawingml/2006/table">
            <a:tbl>
              <a:tblPr>
                <a:noFill/>
                <a:tableStyleId>{1CA0CC44-9818-4768-A814-A7FF6D488E6D}</a:tableStyleId>
              </a:tblPr>
              <a:tblGrid>
                <a:gridCol w="155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2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Tjänst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Gratis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 b="1" dirty="0">
                          <a:solidFill>
                            <a:srgbClr val="F3F3F3"/>
                          </a:solidFill>
                        </a:rPr>
                        <a:t>Abonnemang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Egen app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Hastighet upp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Hastighet ner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Filens livslängd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Dropbox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2 GB per konto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1  TB</a:t>
                      </a:r>
                      <a:br>
                        <a:rPr lang="sv-SE" sz="1200">
                          <a:solidFill>
                            <a:srgbClr val="F3F3F3"/>
                          </a:solidFill>
                        </a:rPr>
                      </a:b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10 Euro/månad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Ja</a:t>
                      </a:r>
                      <a:br>
                        <a:rPr lang="sv-SE" sz="1200">
                          <a:solidFill>
                            <a:srgbClr val="F3F3F3"/>
                          </a:solidFill>
                        </a:rPr>
                      </a:b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IOS, Android, PC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Snabb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Snabb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Lagras på kontot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Sprend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2 GB per upload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utan konto</a:t>
                      </a:r>
                      <a:br>
                        <a:rPr lang="sv-SE" sz="1200">
                          <a:solidFill>
                            <a:srgbClr val="F3F3F3"/>
                          </a:solidFill>
                        </a:rPr>
                      </a:b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10 filer/månad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20 GB</a:t>
                      </a:r>
                      <a:br>
                        <a:rPr lang="sv-SE" sz="1200">
                          <a:solidFill>
                            <a:srgbClr val="F3F3F3"/>
                          </a:solidFill>
                        </a:rPr>
                      </a:b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60 kronor/månad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Nej</a:t>
                      </a:r>
                      <a:br>
                        <a:rPr lang="sv-SE" sz="1200">
                          <a:solidFill>
                            <a:srgbClr val="F3F3F3"/>
                          </a:solidFill>
                        </a:rPr>
                      </a:b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webben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Snabb</a:t>
                      </a:r>
                      <a:br>
                        <a:rPr lang="sv-SE" sz="1200">
                          <a:solidFill>
                            <a:srgbClr val="F3F3F3"/>
                          </a:solidFill>
                        </a:rPr>
                      </a:br>
                      <a:endParaRPr lang="sv-SE"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Snabb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7/21 dagar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2 timmar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WeTransfer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2 GB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20 GB (fil), 100 GB lagr. för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12 euro/mån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Ja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IOS, Android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WeShare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10 GB fil</a:t>
                      </a:r>
                      <a:br>
                        <a:rPr lang="sv-SE" sz="1200">
                          <a:solidFill>
                            <a:srgbClr val="F3F3F3"/>
                          </a:solidFill>
                        </a:rPr>
                      </a:b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53 GB lagring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50 GB fil, 150 GB lagr för $6/vecka, $8/mån eller $23/år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Nej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Hightail Spaces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250 MB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25 GB</a:t>
                      </a:r>
                      <a:br>
                        <a:rPr lang="sv-SE" sz="1200">
                          <a:solidFill>
                            <a:srgbClr val="F3F3F3"/>
                          </a:solidFill>
                        </a:rPr>
                      </a:b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$12 / månad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Ja</a:t>
                      </a:r>
                      <a:br>
                        <a:rPr lang="sv-SE" sz="1200">
                          <a:solidFill>
                            <a:srgbClr val="F3F3F3"/>
                          </a:solidFill>
                        </a:rPr>
                      </a:b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Android, IOS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Ganska långsam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Långsam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Lagras på kontot / 1 vecka</a:t>
                      </a:r>
                      <a:br>
                        <a:rPr lang="sv-SE" sz="1200">
                          <a:solidFill>
                            <a:srgbClr val="F3F3F3"/>
                          </a:solidFill>
                        </a:rPr>
                      </a:b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1 vecka för gratis IOS-versionen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 b="1">
                          <a:solidFill>
                            <a:srgbClr val="F3F3F3"/>
                          </a:solidFill>
                        </a:rPr>
                        <a:t>Google Drive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15 GB per konto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 dirty="0">
                          <a:solidFill>
                            <a:srgbClr val="F3F3F3"/>
                          </a:solidFill>
                        </a:rPr>
                        <a:t>100 GB 19 kr/mån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 dirty="0">
                          <a:solidFill>
                            <a:srgbClr val="F3F3F3"/>
                          </a:solidFill>
                        </a:rPr>
                        <a:t>1 TB 99 kr/mån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 dirty="0">
                          <a:solidFill>
                            <a:srgbClr val="F3F3F3"/>
                          </a:solidFill>
                        </a:rPr>
                        <a:t>10 TB 999 kr/mån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dirty="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Ja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Android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 dirty="0">
                          <a:solidFill>
                            <a:srgbClr val="F3F3F3"/>
                          </a:solidFill>
                        </a:rPr>
                        <a:t>Snabb</a:t>
                      </a:r>
                      <a:endParaRPr sz="1200" dirty="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>
                          <a:solidFill>
                            <a:srgbClr val="F3F3F3"/>
                          </a:solidFill>
                        </a:rPr>
                        <a:t>Snabb</a:t>
                      </a:r>
                      <a:endParaRPr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dirty="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 b="1" dirty="0" err="1">
                          <a:solidFill>
                            <a:srgbClr val="F3F3F3"/>
                          </a:solidFill>
                        </a:rPr>
                        <a:t>One</a:t>
                      </a:r>
                      <a:r>
                        <a:rPr lang="sv-SE" sz="1200" b="1" dirty="0">
                          <a:solidFill>
                            <a:srgbClr val="F3F3F3"/>
                          </a:solidFill>
                        </a:rPr>
                        <a:t> Drive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sv-SE" sz="1200" dirty="0">
                          <a:solidFill>
                            <a:srgbClr val="F3F3F3"/>
                          </a:solidFill>
                        </a:rPr>
                        <a:t>5 GB per konto</a:t>
                      </a: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dirty="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sv-SE"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dirty="0">
                        <a:solidFill>
                          <a:srgbClr val="F3F3F3"/>
                        </a:solidFill>
                      </a:endParaRPr>
                    </a:p>
                  </a:txBody>
                  <a:tcPr marL="72000" marR="72000" marT="72000" marB="72000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4709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838200" y="1287625"/>
            <a:ext cx="7911300" cy="48891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Använda lagringsutrymmet på ens hemsidas webbserver eller utrymmet som man får från sitt Webbhotell.</a:t>
            </a:r>
            <a:br>
              <a:rPr lang="sv-SE" sz="2400"/>
            </a:br>
            <a:endParaRPr lang="sv-SE"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Köpa USB-minne och skicka via snigelpost. Kjell &amp; Company säljer USB 3.0-minnen på 16 GB för 100 kr.</a:t>
            </a:r>
            <a:br>
              <a:rPr lang="sv-SE" sz="2400"/>
            </a:br>
            <a:endParaRPr lang="sv-SE"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Bränna DVD-skiva och skicka via snigelpost.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Andra alternativ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/>
              <a:t>Testade tjänster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sv-SE" dirty="0"/>
              <a:t>Dropbox.com - Östen</a:t>
            </a:r>
          </a:p>
          <a:p>
            <a:pPr marL="457200" lvl="0" indent="-228600">
              <a:spcBef>
                <a:spcPts val="0"/>
              </a:spcBef>
            </a:pPr>
            <a:r>
              <a:rPr lang="sv-SE" dirty="0"/>
              <a:t>Sprend.com - Tomas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sv-SE" dirty="0"/>
              <a:t>WeTransfer.com - Anders</a:t>
            </a:r>
          </a:p>
          <a:p>
            <a:pPr marL="457200" lvl="0" indent="-228600">
              <a:spcBef>
                <a:spcPts val="0"/>
              </a:spcBef>
            </a:pPr>
            <a:r>
              <a:rPr lang="sv-SE" dirty="0"/>
              <a:t>WeShare.me - Anders</a:t>
            </a:r>
          </a:p>
          <a:p>
            <a:pPr marL="457200" indent="-228600">
              <a:spcBef>
                <a:spcPts val="0"/>
              </a:spcBef>
            </a:pPr>
            <a:r>
              <a:rPr lang="sv-SE" dirty="0" err="1"/>
              <a:t>Hightail</a:t>
            </a:r>
            <a:r>
              <a:rPr lang="sv-SE" dirty="0"/>
              <a:t> </a:t>
            </a:r>
            <a:r>
              <a:rPr lang="sv-SE" dirty="0" err="1"/>
              <a:t>Spaces</a:t>
            </a:r>
            <a:r>
              <a:rPr lang="sv-SE" dirty="0"/>
              <a:t> - Peter</a:t>
            </a:r>
          </a:p>
          <a:p>
            <a:pPr marL="457200" lvl="0" indent="-228600">
              <a:spcBef>
                <a:spcPts val="0"/>
              </a:spcBef>
            </a:pPr>
            <a:r>
              <a:rPr lang="sv-SE" dirty="0"/>
              <a:t>Google Drive - Erling</a:t>
            </a:r>
          </a:p>
          <a:p>
            <a:pPr marL="457200" lvl="0" indent="-228600">
              <a:spcBef>
                <a:spcPts val="0"/>
              </a:spcBef>
            </a:pPr>
            <a:r>
              <a:rPr lang="sv-SE" dirty="0" err="1"/>
              <a:t>OneDrive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46225" y="1535650"/>
            <a:ext cx="77055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sv-S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är en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molntjänst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 tillhörande klientmjukvara som erbjuder lagringsutrymme av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datorfiler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över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internet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Utrymmet kan exempelvis användas för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säkerhetskopiering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eller som en delad resurs för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fildelning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Den finns både som gratis- och betaltjänst, där den avgörande skillnaden främst är mängden tillgängligt lagringsutrymme online.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Mjukvaran för tjänsten är gratis att ladda ned, och finns för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operativsystemen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IOS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Windows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Blackberry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OS X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Kindle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Linux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samt </a:t>
            </a:r>
            <a:r>
              <a:rPr lang="sv-SE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Android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026075" y="2000250"/>
            <a:ext cx="22383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944525" y="1421675"/>
            <a:ext cx="7953900" cy="55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34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går in på dropbox.com och laddar hem/skapar ett konto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får då en dropbox mapp på sin dator i vilken man lägger filer som skall delas; alla typer av filer kan delas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dropbox-fil hamnar automatiskt på nätet (i molnet)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tog nästan 8 min att lagra en fil med storleken 1.3 GB (100 Mb nät)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delar filen med annan person genom att göra en shared link  till en email-adress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Mottagaren får ett mail och kan ladda ner filen, drygt 2 min för 1.3 GB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Mottagaren behöver inte ha dropbox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0400" y="949462"/>
            <a:ext cx="276225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605516" y="1573619"/>
            <a:ext cx="9601200" cy="5078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 typer av filer kan lagras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kan inte titta på alla filer utan att först ladda hem den, beror nog på filtypen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Enkelt gränssnitt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 Basic kanske mindre lämplig för video pga lagringsutrymmet (2 GB)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 framför allt lämplig för dokument man vill kunna komma åt och arbeta med på olika datorer (shared folders and files)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0725" y="1424874"/>
            <a:ext cx="10311809" cy="2492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469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 Basic</a:t>
            </a:r>
          </a:p>
          <a:p>
            <a:pPr marL="914400" marR="0" lvl="1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GB gratis (+ 500 MB bonus för varje användare som delar)</a:t>
            </a:r>
          </a:p>
          <a:p>
            <a:pPr marL="571500" marR="0" lvl="0" indent="-469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 Pro</a:t>
            </a:r>
          </a:p>
          <a:p>
            <a:pPr marL="914400" marR="0" lvl="1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TB</a:t>
            </a:r>
          </a:p>
          <a:p>
            <a:pPr marL="914400" marR="0" lvl="1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sv-S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euro/mån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1020725" y="4287700"/>
            <a:ext cx="10515600" cy="187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https://www.youtube.com/watch?v=JPki79wQGhg</a:t>
            </a:r>
          </a:p>
          <a:p>
            <a:pPr marL="228600" marR="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https://www.youtube.com/watch?v=l7Kh8bVklMs</a:t>
            </a:r>
          </a:p>
          <a:p>
            <a:pPr marL="228600" marR="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https://www.youtube.com/watch?v=ECvI3dazG60</a:t>
            </a:r>
          </a:p>
          <a:p>
            <a:pPr marL="228600" marR="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https://www.youtube.com/watch?v=-AOXICrKXUg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38200" y="1287625"/>
            <a:ext cx="7911300" cy="48891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Man går in på sprend.com och kommer direkt till gratis tjänsten för filuppladdning, alla filformat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Gränssnittet känns enkelt och tydligt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sv-SE" sz="2400"/>
              <a:t>Det finns ingen app för fildelningen - allt sker med en webbläsare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2:40 att ladda upp en film med storleken 1777 MB i Google Chrome på dator (100/100 Mbit/sek nät) - 10 MB/s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2:40 att ladda ner en film med storleken 1777 MB i Google Chrome på dator (100/100 Mbit/sek nät)  - 10 MB/s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sv-SE" sz="2400"/>
              <a:t>Det tog 6 sekunder att upp en film med storleken 49 MB i Google Chrome på mobil på Wifi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Mottagaren får ett mail med länk och kan ladda ner filen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Sprend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737" y="468475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Nedladdning fre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6199" y="4258402"/>
            <a:ext cx="2993625" cy="100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287625"/>
            <a:ext cx="10515600" cy="48891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Sprend Basic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max 2 GB i filstorlek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1 mottagare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10 filer/månad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7 dagar lagring, 2 timmar efter första hämtning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Anonym avsändare med meddelande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v-SE" sz="2400"/>
              <a:t>Sprend Pro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max 20 GB i filstorlek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100 mottagare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Ingen gräns på filer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21 dagar lagring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Egen avsändare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/>
              <a:t>Pris 540:-/år alternativt 180 kr/kvartal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Shape 113"/>
          <p:cNvSpPr txBox="1">
            <a:spLocks noGrp="1"/>
          </p:cNvSpPr>
          <p:nvPr>
            <p:ph type="ctrTitle" idx="4294967295"/>
          </p:nvPr>
        </p:nvSpPr>
        <p:spPr>
          <a:xfrm>
            <a:off x="111999" y="170125"/>
            <a:ext cx="119334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v-SE" sz="6000" b="1">
                <a:latin typeface="Calibri"/>
                <a:ea typeface="Calibri"/>
                <a:cs typeface="Calibri"/>
                <a:sym typeface="Calibri"/>
              </a:rPr>
              <a:t>Sprend</a:t>
            </a:r>
          </a:p>
        </p:txBody>
      </p:sp>
      <p:pic>
        <p:nvPicPr>
          <p:cNvPr id="114" name="Shape 114" descr="Uppladdning fre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949" y="3890023"/>
            <a:ext cx="4934375" cy="270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1601</Words>
  <Application>Microsoft Office PowerPoint</Application>
  <PresentationFormat>Widescreen</PresentationFormat>
  <Paragraphs>217</Paragraphs>
  <Slides>25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simple-dark-2</vt:lpstr>
      <vt:lpstr>Jämförelse av filöverföringstjänster på nätet</vt:lpstr>
      <vt:lpstr>Frågeställning</vt:lpstr>
      <vt:lpstr>Testade tjänster</vt:lpstr>
      <vt:lpstr>Dropbox</vt:lpstr>
      <vt:lpstr>Dropbox</vt:lpstr>
      <vt:lpstr>Dropbox</vt:lpstr>
      <vt:lpstr>Dropbox</vt:lpstr>
      <vt:lpstr>Sprend</vt:lpstr>
      <vt:lpstr>Sprend</vt:lpstr>
      <vt:lpstr>WeTransfer</vt:lpstr>
      <vt:lpstr>WeTransfer</vt:lpstr>
      <vt:lpstr>WeShare</vt:lpstr>
      <vt:lpstr>WeShare</vt:lpstr>
      <vt:lpstr>Hightail Spaces</vt:lpstr>
      <vt:lpstr>Hightail Spaces</vt:lpstr>
      <vt:lpstr>Hightail Spaces</vt:lpstr>
      <vt:lpstr>Hightail Spaces</vt:lpstr>
      <vt:lpstr>Google Drive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Sammanställning</vt:lpstr>
      <vt:lpstr>Andra alternativ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Jämförelse av filöverföringstjänster på nätet</dc:title>
  <cp:lastModifiedBy>Tomas Tungel</cp:lastModifiedBy>
  <cp:revision>4</cp:revision>
  <dcterms:modified xsi:type="dcterms:W3CDTF">2017-02-23T19:07:21Z</dcterms:modified>
</cp:coreProperties>
</file>